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</p:sldIdLst>
  <p:sldSz cx="18288000" cy="10287000"/>
  <p:notesSz cx="6858000" cy="9144000"/>
  <p:embeddedFontLst>
    <p:embeddedFont>
      <p:font typeface="Calibri" pitchFamily="34" charset="0"/>
      <p:regular r:id="rId7"/>
      <p:bold r:id="rId8"/>
      <p:italic r:id="rId9"/>
      <p:boldItalic r:id="rId10"/>
    </p:embeddedFont>
    <p:embeddedFont>
      <p:font typeface="IBM Plex Serif Italics" charset="0"/>
      <p:regular r:id="rId11"/>
    </p:embeddedFont>
    <p:embeddedFont>
      <p:font typeface="IBM Plex Sans" charset="0"/>
      <p:regular r:id="rId12"/>
    </p:embeddedFont>
    <p:embeddedFont>
      <p:font typeface="IBM Plex Serif" charset="0"/>
      <p:regular r:id="rId13"/>
    </p:embeddedFont>
    <p:embeddedFont>
      <p:font typeface="IBM Plex Serif Bold Italics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9" d="100"/>
          <a:sy n="49" d="100"/>
        </p:scale>
        <p:origin x="-57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3.png"/><Relationship Id="rId15" Type="http://schemas.openxmlformats.org/officeDocument/2006/relationships/image" Target="../media/image14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12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2.png"/><Relationship Id="rId5" Type="http://schemas.openxmlformats.org/officeDocument/2006/relationships/image" Target="../media/image17.svg"/><Relationship Id="rId15" Type="http://schemas.openxmlformats.org/officeDocument/2006/relationships/image" Target="../media/image14.png"/><Relationship Id="rId10" Type="http://schemas.openxmlformats.org/officeDocument/2006/relationships/image" Target="../media/image22.svg"/><Relationship Id="rId4" Type="http://schemas.openxmlformats.org/officeDocument/2006/relationships/image" Target="../media/image10.png"/><Relationship Id="rId1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9.svg"/><Relationship Id="rId7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5.png"/><Relationship Id="rId3" Type="http://schemas.openxmlformats.org/officeDocument/2006/relationships/image" Target="../media/image48.svg"/><Relationship Id="rId7" Type="http://schemas.openxmlformats.org/officeDocument/2006/relationships/image" Target="../media/image50.svg"/><Relationship Id="rId12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3.png"/><Relationship Id="rId10" Type="http://schemas.openxmlformats.org/officeDocument/2006/relationships/image" Target="../media/image52.svg"/><Relationship Id="rId4" Type="http://schemas.openxmlformats.org/officeDocument/2006/relationships/image" Target="../media/image21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9.sv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B0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7923" y="4497062"/>
            <a:ext cx="14092229" cy="141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 dirty="0" smtClean="0">
                <a:solidFill>
                  <a:srgbClr val="FDF7F1"/>
                </a:solidFill>
                <a:latin typeface="IBM Plex Serif Italics"/>
              </a:rPr>
              <a:t>Analysis Document</a:t>
            </a:r>
            <a:endParaRPr lang="en-US" sz="9999" dirty="0">
              <a:solidFill>
                <a:srgbClr val="FDF7F1"/>
              </a:solidFill>
              <a:latin typeface="IBM Plex Serif Italics"/>
            </a:endParaRPr>
          </a:p>
        </p:txBody>
      </p:sp>
      <p:sp>
        <p:nvSpPr>
          <p:cNvPr id="3" name="Freeform 3"/>
          <p:cNvSpPr/>
          <p:nvPr/>
        </p:nvSpPr>
        <p:spPr>
          <a:xfrm rot="-4156210" flipV="1">
            <a:off x="1750890" y="-2354313"/>
            <a:ext cx="3005292" cy="5820107"/>
          </a:xfrm>
          <a:custGeom>
            <a:avLst/>
            <a:gdLst/>
            <a:ahLst/>
            <a:cxnLst/>
            <a:rect l="l" t="t" r="r" b="b"/>
            <a:pathLst>
              <a:path w="3005292" h="5820107">
                <a:moveTo>
                  <a:pt x="0" y="5820107"/>
                </a:moveTo>
                <a:lnTo>
                  <a:pt x="3005291" y="5820107"/>
                </a:lnTo>
                <a:lnTo>
                  <a:pt x="3005291" y="0"/>
                </a:lnTo>
                <a:lnTo>
                  <a:pt x="0" y="0"/>
                </a:lnTo>
                <a:lnTo>
                  <a:pt x="0" y="58201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99999">
            <a:off x="4135579" y="-718942"/>
            <a:ext cx="5376197" cy="2157199"/>
          </a:xfrm>
          <a:custGeom>
            <a:avLst/>
            <a:gdLst/>
            <a:ahLst/>
            <a:cxnLst/>
            <a:rect l="l" t="t" r="r" b="b"/>
            <a:pathLst>
              <a:path w="5376197" h="2157199">
                <a:moveTo>
                  <a:pt x="0" y="0"/>
                </a:moveTo>
                <a:lnTo>
                  <a:pt x="5376196" y="0"/>
                </a:lnTo>
                <a:lnTo>
                  <a:pt x="5376196" y="2157199"/>
                </a:lnTo>
                <a:lnTo>
                  <a:pt x="0" y="2157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725641" flipV="1">
            <a:off x="11176501" y="6885833"/>
            <a:ext cx="3758269" cy="7278338"/>
          </a:xfrm>
          <a:custGeom>
            <a:avLst/>
            <a:gdLst/>
            <a:ahLst/>
            <a:cxnLst/>
            <a:rect l="l" t="t" r="r" b="b"/>
            <a:pathLst>
              <a:path w="3758269" h="7278338">
                <a:moveTo>
                  <a:pt x="0" y="7278338"/>
                </a:moveTo>
                <a:lnTo>
                  <a:pt x="3758269" y="7278338"/>
                </a:lnTo>
                <a:lnTo>
                  <a:pt x="3758269" y="0"/>
                </a:lnTo>
                <a:lnTo>
                  <a:pt x="0" y="0"/>
                </a:lnTo>
                <a:lnTo>
                  <a:pt x="0" y="727833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666355">
            <a:off x="14943165" y="6916923"/>
            <a:ext cx="4846318" cy="4682754"/>
          </a:xfrm>
          <a:custGeom>
            <a:avLst/>
            <a:gdLst/>
            <a:ahLst/>
            <a:cxnLst/>
            <a:rect l="l" t="t" r="r" b="b"/>
            <a:pathLst>
              <a:path w="4846318" h="4682754">
                <a:moveTo>
                  <a:pt x="0" y="0"/>
                </a:moveTo>
                <a:lnTo>
                  <a:pt x="4846318" y="0"/>
                </a:lnTo>
                <a:lnTo>
                  <a:pt x="4846318" y="4682754"/>
                </a:lnTo>
                <a:lnTo>
                  <a:pt x="0" y="46827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373035">
            <a:off x="15642887" y="7054058"/>
            <a:ext cx="1302834" cy="1336863"/>
          </a:xfrm>
          <a:custGeom>
            <a:avLst/>
            <a:gdLst/>
            <a:ahLst/>
            <a:cxnLst/>
            <a:rect l="l" t="t" r="r" b="b"/>
            <a:pathLst>
              <a:path w="1302834" h="1336863">
                <a:moveTo>
                  <a:pt x="0" y="0"/>
                </a:moveTo>
                <a:lnTo>
                  <a:pt x="1302834" y="0"/>
                </a:lnTo>
                <a:lnTo>
                  <a:pt x="1302834" y="1336863"/>
                </a:lnTo>
                <a:lnTo>
                  <a:pt x="0" y="13368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255045" y="5767518"/>
            <a:ext cx="4690585" cy="997815"/>
          </a:xfrm>
          <a:custGeom>
            <a:avLst/>
            <a:gdLst/>
            <a:ahLst/>
            <a:cxnLst/>
            <a:rect l="l" t="t" r="r" b="b"/>
            <a:pathLst>
              <a:path w="4690585" h="997815">
                <a:moveTo>
                  <a:pt x="0" y="0"/>
                </a:moveTo>
                <a:lnTo>
                  <a:pt x="4690586" y="0"/>
                </a:lnTo>
                <a:lnTo>
                  <a:pt x="4690586" y="997816"/>
                </a:lnTo>
                <a:lnTo>
                  <a:pt x="0" y="9978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38090" y="832029"/>
            <a:ext cx="4351796" cy="3229734"/>
            <a:chOff x="0" y="0"/>
            <a:chExt cx="5802395" cy="4306313"/>
          </a:xfrm>
        </p:grpSpPr>
        <p:sp>
          <p:nvSpPr>
            <p:cNvPr id="10" name="Freeform 10"/>
            <p:cNvSpPr/>
            <p:nvPr/>
          </p:nvSpPr>
          <p:spPr>
            <a:xfrm rot="1092729" flipH="1">
              <a:off x="3213869" y="310667"/>
              <a:ext cx="2321531" cy="2080672"/>
            </a:xfrm>
            <a:custGeom>
              <a:avLst/>
              <a:gdLst/>
              <a:ahLst/>
              <a:cxnLst/>
              <a:rect l="l" t="t" r="r" b="b"/>
              <a:pathLst>
                <a:path w="2321531" h="2080672">
                  <a:moveTo>
                    <a:pt x="2321531" y="0"/>
                  </a:moveTo>
                  <a:lnTo>
                    <a:pt x="0" y="0"/>
                  </a:lnTo>
                  <a:lnTo>
                    <a:pt x="0" y="2080672"/>
                  </a:lnTo>
                  <a:lnTo>
                    <a:pt x="2321531" y="2080672"/>
                  </a:lnTo>
                  <a:lnTo>
                    <a:pt x="2321531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 rot="6096560" flipV="1">
              <a:off x="251995" y="620955"/>
              <a:ext cx="3446844" cy="3325225"/>
            </a:xfrm>
            <a:custGeom>
              <a:avLst/>
              <a:gdLst/>
              <a:ahLst/>
              <a:cxnLst/>
              <a:rect l="l" t="t" r="r" b="b"/>
              <a:pathLst>
                <a:path w="3446844" h="3325225">
                  <a:moveTo>
                    <a:pt x="0" y="3325225"/>
                  </a:moveTo>
                  <a:lnTo>
                    <a:pt x="3446844" y="3325225"/>
                  </a:lnTo>
                  <a:lnTo>
                    <a:pt x="3446844" y="0"/>
                  </a:lnTo>
                  <a:lnTo>
                    <a:pt x="0" y="0"/>
                  </a:lnTo>
                  <a:lnTo>
                    <a:pt x="0" y="3325225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 l="-42768" b="-3588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 rot="-7865">
            <a:off x="2909245" y="3656556"/>
            <a:ext cx="1246949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60"/>
              </a:lnSpc>
            </a:pPr>
            <a:r>
              <a:rPr lang="en-US" sz="3300" dirty="0" smtClean="0">
                <a:solidFill>
                  <a:srgbClr val="FDF7F1"/>
                </a:solidFill>
                <a:latin typeface="IBM Plex Serif Bold Italics"/>
              </a:rPr>
              <a:t>FLASK APPLICATION</a:t>
            </a:r>
            <a:endParaRPr lang="en-US" sz="3300" u="none" strike="noStrike" dirty="0">
              <a:solidFill>
                <a:srgbClr val="FDF7F1"/>
              </a:solidFill>
              <a:latin typeface="IBM Plex Serif Bold Italics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1439210" y="6391966"/>
            <a:ext cx="7704827" cy="841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400" dirty="0" smtClean="0">
                <a:solidFill>
                  <a:srgbClr val="FDF7F1"/>
                </a:solidFill>
                <a:latin typeface="IBM Plex Sans"/>
              </a:rPr>
              <a:t>Prepared by </a:t>
            </a: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400" dirty="0" smtClean="0">
                <a:solidFill>
                  <a:srgbClr val="FDF7F1"/>
                </a:solidFill>
                <a:latin typeface="IBM Plex Sans"/>
              </a:rPr>
              <a:t>Revelli Ramana</a:t>
            </a:r>
            <a:endParaRPr lang="en-US" sz="2400" dirty="0">
              <a:solidFill>
                <a:srgbClr val="FDF7F1"/>
              </a:solidFill>
              <a:latin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B0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66355">
            <a:off x="-2902946" y="7425283"/>
            <a:ext cx="4846318" cy="4682754"/>
          </a:xfrm>
          <a:custGeom>
            <a:avLst/>
            <a:gdLst/>
            <a:ahLst/>
            <a:cxnLst/>
            <a:rect l="l" t="t" r="r" b="b"/>
            <a:pathLst>
              <a:path w="4846318" h="4682754">
                <a:moveTo>
                  <a:pt x="0" y="0"/>
                </a:moveTo>
                <a:lnTo>
                  <a:pt x="4846318" y="0"/>
                </a:lnTo>
                <a:lnTo>
                  <a:pt x="4846318" y="4682754"/>
                </a:lnTo>
                <a:lnTo>
                  <a:pt x="0" y="4682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65289" flipH="1">
            <a:off x="827975" y="9082520"/>
            <a:ext cx="5021551" cy="2014897"/>
          </a:xfrm>
          <a:custGeom>
            <a:avLst/>
            <a:gdLst/>
            <a:ahLst/>
            <a:cxnLst/>
            <a:rect l="l" t="t" r="r" b="b"/>
            <a:pathLst>
              <a:path w="5021551" h="2014897">
                <a:moveTo>
                  <a:pt x="5021551" y="0"/>
                </a:moveTo>
                <a:lnTo>
                  <a:pt x="0" y="0"/>
                </a:lnTo>
                <a:lnTo>
                  <a:pt x="0" y="2014897"/>
                </a:lnTo>
                <a:lnTo>
                  <a:pt x="5021551" y="2014897"/>
                </a:lnTo>
                <a:lnTo>
                  <a:pt x="502155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40836" flipH="1">
            <a:off x="3405223" y="8353155"/>
            <a:ext cx="3031038" cy="1493475"/>
          </a:xfrm>
          <a:custGeom>
            <a:avLst/>
            <a:gdLst/>
            <a:ahLst/>
            <a:cxnLst/>
            <a:rect l="l" t="t" r="r" b="b"/>
            <a:pathLst>
              <a:path w="3031038" h="1493475">
                <a:moveTo>
                  <a:pt x="3031038" y="0"/>
                </a:moveTo>
                <a:lnTo>
                  <a:pt x="0" y="0"/>
                </a:lnTo>
                <a:lnTo>
                  <a:pt x="0" y="1493475"/>
                </a:lnTo>
                <a:lnTo>
                  <a:pt x="3031038" y="1493475"/>
                </a:lnTo>
                <a:lnTo>
                  <a:pt x="303103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106759" flipV="1">
            <a:off x="10696944" y="6978654"/>
            <a:ext cx="1994574" cy="2756320"/>
          </a:xfrm>
          <a:custGeom>
            <a:avLst/>
            <a:gdLst/>
            <a:ahLst/>
            <a:cxnLst/>
            <a:rect l="l" t="t" r="r" b="b"/>
            <a:pathLst>
              <a:path w="1994574" h="2756320">
                <a:moveTo>
                  <a:pt x="0" y="2756321"/>
                </a:moveTo>
                <a:lnTo>
                  <a:pt x="1994574" y="2756321"/>
                </a:lnTo>
                <a:lnTo>
                  <a:pt x="1994574" y="0"/>
                </a:lnTo>
                <a:lnTo>
                  <a:pt x="0" y="0"/>
                </a:lnTo>
                <a:lnTo>
                  <a:pt x="0" y="275632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10250">
            <a:off x="15312908" y="1318225"/>
            <a:ext cx="2025101" cy="2297987"/>
          </a:xfrm>
          <a:custGeom>
            <a:avLst/>
            <a:gdLst/>
            <a:ahLst/>
            <a:cxnLst/>
            <a:rect l="l" t="t" r="r" b="b"/>
            <a:pathLst>
              <a:path w="2025101" h="2297987">
                <a:moveTo>
                  <a:pt x="0" y="0"/>
                </a:moveTo>
                <a:lnTo>
                  <a:pt x="2025100" y="0"/>
                </a:lnTo>
                <a:lnTo>
                  <a:pt x="2025100" y="2297987"/>
                </a:lnTo>
                <a:lnTo>
                  <a:pt x="0" y="22979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6914301">
            <a:off x="10130180" y="2460905"/>
            <a:ext cx="685798" cy="443751"/>
          </a:xfrm>
          <a:custGeom>
            <a:avLst/>
            <a:gdLst/>
            <a:ahLst/>
            <a:cxnLst/>
            <a:rect l="l" t="t" r="r" b="b"/>
            <a:pathLst>
              <a:path w="685798" h="443751">
                <a:moveTo>
                  <a:pt x="0" y="0"/>
                </a:moveTo>
                <a:lnTo>
                  <a:pt x="685798" y="0"/>
                </a:lnTo>
                <a:lnTo>
                  <a:pt x="685798" y="443751"/>
                </a:lnTo>
                <a:lnTo>
                  <a:pt x="0" y="4437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 l="-101176" r="-146191" b="-32752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45638" y="3841152"/>
            <a:ext cx="7704827" cy="1279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</a:rPr>
              <a:t>The Flask application is designed to add and display notes. It uses HTML templates to render the user interface and Python functions to handle the backend operations.</a:t>
            </a:r>
            <a:endParaRPr lang="en-US" sz="2400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2" name="Freeform 12"/>
          <p:cNvSpPr/>
          <p:nvPr/>
        </p:nvSpPr>
        <p:spPr>
          <a:xfrm rot="9337866">
            <a:off x="16994634" y="7596037"/>
            <a:ext cx="4681236" cy="4851022"/>
          </a:xfrm>
          <a:custGeom>
            <a:avLst/>
            <a:gdLst/>
            <a:ahLst/>
            <a:cxnLst/>
            <a:rect l="l" t="t" r="r" b="b"/>
            <a:pathLst>
              <a:path w="4681236" h="4851022">
                <a:moveTo>
                  <a:pt x="0" y="0"/>
                </a:moveTo>
                <a:lnTo>
                  <a:pt x="4681237" y="0"/>
                </a:lnTo>
                <a:lnTo>
                  <a:pt x="4681237" y="4851023"/>
                </a:lnTo>
                <a:lnTo>
                  <a:pt x="0" y="485102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19200" y="1101739"/>
            <a:ext cx="770482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9"/>
              </a:lnSpc>
            </a:pPr>
            <a:r>
              <a:rPr lang="en-US" sz="4399" dirty="0" smtClean="0">
                <a:solidFill>
                  <a:srgbClr val="FDF7F1"/>
                </a:solidFill>
                <a:latin typeface="IBM Plex Serif Italics"/>
              </a:rPr>
              <a:t>APPLICATION INTRODUCTION</a:t>
            </a:r>
            <a:endParaRPr lang="en-US" sz="4399" dirty="0">
              <a:solidFill>
                <a:srgbClr val="FDF7F1"/>
              </a:solidFill>
              <a:latin typeface="IBM Plex Serif Itali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027" y="4379312"/>
            <a:ext cx="8591158" cy="4934111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919900" flipH="1" flipV="1">
            <a:off x="8837101" y="-5530110"/>
            <a:ext cx="18029008" cy="16029427"/>
          </a:xfrm>
          <a:custGeom>
            <a:avLst/>
            <a:gdLst/>
            <a:ahLst/>
            <a:cxnLst/>
            <a:rect l="l" t="t" r="r" b="b"/>
            <a:pathLst>
              <a:path w="18029008" h="16029427">
                <a:moveTo>
                  <a:pt x="18029007" y="16029427"/>
                </a:moveTo>
                <a:lnTo>
                  <a:pt x="0" y="16029427"/>
                </a:lnTo>
                <a:lnTo>
                  <a:pt x="0" y="0"/>
                </a:lnTo>
                <a:lnTo>
                  <a:pt x="18029007" y="0"/>
                </a:lnTo>
                <a:lnTo>
                  <a:pt x="18029007" y="1602942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510574" flipH="1" flipV="1">
            <a:off x="3432584" y="7947597"/>
            <a:ext cx="2946675" cy="5706590"/>
          </a:xfrm>
          <a:custGeom>
            <a:avLst/>
            <a:gdLst/>
            <a:ahLst/>
            <a:cxnLst/>
            <a:rect l="l" t="t" r="r" b="b"/>
            <a:pathLst>
              <a:path w="2946675" h="5706590">
                <a:moveTo>
                  <a:pt x="2946675" y="5706590"/>
                </a:moveTo>
                <a:lnTo>
                  <a:pt x="0" y="5706590"/>
                </a:lnTo>
                <a:lnTo>
                  <a:pt x="0" y="0"/>
                </a:lnTo>
                <a:lnTo>
                  <a:pt x="2946675" y="0"/>
                </a:lnTo>
                <a:lnTo>
                  <a:pt x="2946675" y="57065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3742076">
            <a:off x="4127409" y="7933967"/>
            <a:ext cx="1589021" cy="1683731"/>
          </a:xfrm>
          <a:custGeom>
            <a:avLst/>
            <a:gdLst/>
            <a:ahLst/>
            <a:cxnLst/>
            <a:rect l="l" t="t" r="r" b="b"/>
            <a:pathLst>
              <a:path w="1589021" h="1683731">
                <a:moveTo>
                  <a:pt x="0" y="0"/>
                </a:moveTo>
                <a:lnTo>
                  <a:pt x="1589021" y="0"/>
                </a:lnTo>
                <a:lnTo>
                  <a:pt x="1589021" y="1683731"/>
                </a:lnTo>
                <a:lnTo>
                  <a:pt x="0" y="16837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9337866">
            <a:off x="-1311918" y="7603798"/>
            <a:ext cx="4681236" cy="4851022"/>
          </a:xfrm>
          <a:custGeom>
            <a:avLst/>
            <a:gdLst/>
            <a:ahLst/>
            <a:cxnLst/>
            <a:rect l="l" t="t" r="r" b="b"/>
            <a:pathLst>
              <a:path w="4681236" h="4851022">
                <a:moveTo>
                  <a:pt x="0" y="0"/>
                </a:moveTo>
                <a:lnTo>
                  <a:pt x="4681236" y="0"/>
                </a:lnTo>
                <a:lnTo>
                  <a:pt x="4681236" y="4851023"/>
                </a:lnTo>
                <a:lnTo>
                  <a:pt x="0" y="4851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3"/>
          <p:cNvSpPr txBox="1"/>
          <p:nvPr/>
        </p:nvSpPr>
        <p:spPr>
          <a:xfrm>
            <a:off x="336373" y="495300"/>
            <a:ext cx="770482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9"/>
              </a:lnSpc>
            </a:pPr>
            <a:r>
              <a:rPr lang="en-US" sz="4399" dirty="0" smtClean="0">
                <a:latin typeface="IBM Plex Serif Italics"/>
              </a:rPr>
              <a:t>EVALUATION OF CODE LOGIC</a:t>
            </a:r>
            <a:endParaRPr lang="en-US" sz="4399" dirty="0">
              <a:latin typeface="IBM Plex Serif Itali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13" y="2517839"/>
            <a:ext cx="5565814" cy="381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3848100"/>
            <a:ext cx="6306430" cy="4353533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4458">
            <a:off x="-2254003" y="-1342462"/>
            <a:ext cx="6685530" cy="11513002"/>
          </a:xfrm>
          <a:custGeom>
            <a:avLst/>
            <a:gdLst/>
            <a:ahLst/>
            <a:cxnLst/>
            <a:rect l="l" t="t" r="r" b="b"/>
            <a:pathLst>
              <a:path w="6685530" h="11513002">
                <a:moveTo>
                  <a:pt x="0" y="0"/>
                </a:moveTo>
                <a:lnTo>
                  <a:pt x="6685531" y="0"/>
                </a:lnTo>
                <a:lnTo>
                  <a:pt x="6685531" y="11513002"/>
                </a:lnTo>
                <a:lnTo>
                  <a:pt x="0" y="1151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83574" t="-17327" b="-3063"/>
            </a:stretch>
          </a:blipFill>
        </p:spPr>
      </p:sp>
      <p:sp>
        <p:nvSpPr>
          <p:cNvPr id="3" name="Freeform 3"/>
          <p:cNvSpPr/>
          <p:nvPr/>
        </p:nvSpPr>
        <p:spPr>
          <a:xfrm rot="-4371740">
            <a:off x="-2111" y="5204297"/>
            <a:ext cx="5753262" cy="6793786"/>
          </a:xfrm>
          <a:custGeom>
            <a:avLst/>
            <a:gdLst/>
            <a:ahLst/>
            <a:cxnLst/>
            <a:rect l="l" t="t" r="r" b="b"/>
            <a:pathLst>
              <a:path w="5753262" h="6793786">
                <a:moveTo>
                  <a:pt x="0" y="0"/>
                </a:moveTo>
                <a:lnTo>
                  <a:pt x="5753261" y="0"/>
                </a:lnTo>
                <a:lnTo>
                  <a:pt x="5753261" y="6793785"/>
                </a:lnTo>
                <a:lnTo>
                  <a:pt x="0" y="6793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05009" t="-51107" r="-8311" b="-52911"/>
            </a:stretch>
          </a:blipFill>
        </p:spPr>
      </p:sp>
      <p:sp>
        <p:nvSpPr>
          <p:cNvPr id="5" name="Freeform 5"/>
          <p:cNvSpPr/>
          <p:nvPr/>
        </p:nvSpPr>
        <p:spPr>
          <a:xfrm rot="-8217072" flipH="1">
            <a:off x="9842240" y="-3532668"/>
            <a:ext cx="5715270" cy="4832001"/>
          </a:xfrm>
          <a:custGeom>
            <a:avLst/>
            <a:gdLst/>
            <a:ahLst/>
            <a:cxnLst/>
            <a:rect l="l" t="t" r="r" b="b"/>
            <a:pathLst>
              <a:path w="5715270" h="4832001">
                <a:moveTo>
                  <a:pt x="5715270" y="0"/>
                </a:moveTo>
                <a:lnTo>
                  <a:pt x="0" y="0"/>
                </a:lnTo>
                <a:lnTo>
                  <a:pt x="0" y="4832001"/>
                </a:lnTo>
                <a:lnTo>
                  <a:pt x="5715270" y="4832001"/>
                </a:lnTo>
                <a:lnTo>
                  <a:pt x="571527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737227">
            <a:off x="14631449" y="-3841617"/>
            <a:ext cx="6912094" cy="7162791"/>
          </a:xfrm>
          <a:custGeom>
            <a:avLst/>
            <a:gdLst/>
            <a:ahLst/>
            <a:cxnLst/>
            <a:rect l="l" t="t" r="r" b="b"/>
            <a:pathLst>
              <a:path w="6912094" h="7162791">
                <a:moveTo>
                  <a:pt x="0" y="0"/>
                </a:moveTo>
                <a:lnTo>
                  <a:pt x="6912093" y="0"/>
                </a:lnTo>
                <a:lnTo>
                  <a:pt x="6912093" y="7162791"/>
                </a:lnTo>
                <a:lnTo>
                  <a:pt x="0" y="71627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617942" flipH="1" flipV="1">
            <a:off x="13430306" y="1105113"/>
            <a:ext cx="2925286" cy="1441368"/>
          </a:xfrm>
          <a:custGeom>
            <a:avLst/>
            <a:gdLst/>
            <a:ahLst/>
            <a:cxnLst/>
            <a:rect l="l" t="t" r="r" b="b"/>
            <a:pathLst>
              <a:path w="2925286" h="1441368">
                <a:moveTo>
                  <a:pt x="2925287" y="1441368"/>
                </a:moveTo>
                <a:lnTo>
                  <a:pt x="0" y="1441368"/>
                </a:lnTo>
                <a:lnTo>
                  <a:pt x="0" y="0"/>
                </a:lnTo>
                <a:lnTo>
                  <a:pt x="2925287" y="0"/>
                </a:lnTo>
                <a:lnTo>
                  <a:pt x="2925287" y="1441368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9996238">
            <a:off x="-1824380" y="7414647"/>
            <a:ext cx="4647778" cy="4816350"/>
          </a:xfrm>
          <a:custGeom>
            <a:avLst/>
            <a:gdLst/>
            <a:ahLst/>
            <a:cxnLst/>
            <a:rect l="l" t="t" r="r" b="b"/>
            <a:pathLst>
              <a:path w="4647778" h="4816350">
                <a:moveTo>
                  <a:pt x="0" y="0"/>
                </a:moveTo>
                <a:lnTo>
                  <a:pt x="4647777" y="0"/>
                </a:lnTo>
                <a:lnTo>
                  <a:pt x="4647777" y="4816350"/>
                </a:lnTo>
                <a:lnTo>
                  <a:pt x="0" y="48163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81102" y="8293413"/>
            <a:ext cx="5562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839"/>
              </a:lnSpc>
            </a:pPr>
            <a:r>
              <a:rPr lang="en-US" sz="4400" dirty="0" smtClean="0">
                <a:latin typeface="IBM Plex Sans" charset="0"/>
              </a:rPr>
              <a:t>OUTPUT:</a:t>
            </a:r>
            <a:endParaRPr lang="en-US" sz="4399" dirty="0">
              <a:latin typeface="IBM Plex Sans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16" y="1638300"/>
            <a:ext cx="5332962" cy="4191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237" y="1528454"/>
            <a:ext cx="6163535" cy="4410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7458190"/>
            <a:ext cx="5413376" cy="2286000"/>
          </a:xfrm>
          <a:prstGeom prst="rect">
            <a:avLst/>
          </a:prstGeom>
        </p:spPr>
      </p:pic>
      <p:sp>
        <p:nvSpPr>
          <p:cNvPr id="17" name="TextBox 13"/>
          <p:cNvSpPr txBox="1"/>
          <p:nvPr/>
        </p:nvSpPr>
        <p:spPr>
          <a:xfrm>
            <a:off x="488773" y="647700"/>
            <a:ext cx="770482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4839"/>
              </a:lnSpc>
            </a:pPr>
            <a:r>
              <a:rPr lang="en-US" sz="4400" dirty="0">
                <a:latin typeface="IBM Plex Sans" charset="0"/>
              </a:rPr>
              <a:t>Refactoring the existing code</a:t>
            </a:r>
            <a:endParaRPr lang="en-US" sz="4399" dirty="0">
              <a:latin typeface="IBM Plex Sans" charset="0"/>
            </a:endParaRPr>
          </a:p>
        </p:txBody>
      </p:sp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222971">
            <a:off x="6512197" y="-1839091"/>
            <a:ext cx="13974557" cy="14043001"/>
          </a:xfrm>
          <a:custGeom>
            <a:avLst/>
            <a:gdLst/>
            <a:ahLst/>
            <a:cxnLst/>
            <a:rect l="l" t="t" r="r" b="b"/>
            <a:pathLst>
              <a:path w="13974557" h="14043001">
                <a:moveTo>
                  <a:pt x="0" y="0"/>
                </a:moveTo>
                <a:lnTo>
                  <a:pt x="13974557" y="0"/>
                </a:lnTo>
                <a:lnTo>
                  <a:pt x="13974557" y="14043001"/>
                </a:lnTo>
                <a:lnTo>
                  <a:pt x="0" y="14043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9932" r="-2894" b="-8672"/>
            </a:stretch>
          </a:blipFill>
        </p:spPr>
      </p:sp>
      <p:sp>
        <p:nvSpPr>
          <p:cNvPr id="6" name="Freeform 6"/>
          <p:cNvSpPr/>
          <p:nvPr/>
        </p:nvSpPr>
        <p:spPr>
          <a:xfrm rot="6186077" flipV="1">
            <a:off x="6590780" y="7362239"/>
            <a:ext cx="3274223" cy="6340925"/>
          </a:xfrm>
          <a:custGeom>
            <a:avLst/>
            <a:gdLst/>
            <a:ahLst/>
            <a:cxnLst/>
            <a:rect l="l" t="t" r="r" b="b"/>
            <a:pathLst>
              <a:path w="3274223" h="6340925">
                <a:moveTo>
                  <a:pt x="0" y="6340925"/>
                </a:moveTo>
                <a:lnTo>
                  <a:pt x="3274224" y="6340925"/>
                </a:lnTo>
                <a:lnTo>
                  <a:pt x="3274224" y="0"/>
                </a:lnTo>
                <a:lnTo>
                  <a:pt x="0" y="0"/>
                </a:lnTo>
                <a:lnTo>
                  <a:pt x="0" y="634092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956674">
            <a:off x="7918551" y="6854357"/>
            <a:ext cx="3762603" cy="2992643"/>
          </a:xfrm>
          <a:custGeom>
            <a:avLst/>
            <a:gdLst/>
            <a:ahLst/>
            <a:cxnLst/>
            <a:rect l="l" t="t" r="r" b="b"/>
            <a:pathLst>
              <a:path w="3762603" h="2992643">
                <a:moveTo>
                  <a:pt x="0" y="0"/>
                </a:moveTo>
                <a:lnTo>
                  <a:pt x="3762603" y="0"/>
                </a:lnTo>
                <a:lnTo>
                  <a:pt x="3762603" y="2992643"/>
                </a:lnTo>
                <a:lnTo>
                  <a:pt x="0" y="2992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49071" b="-43124"/>
            </a:stretch>
          </a:blipFill>
        </p:spPr>
      </p:sp>
      <p:sp>
        <p:nvSpPr>
          <p:cNvPr id="9" name="Freeform 9"/>
          <p:cNvSpPr/>
          <p:nvPr/>
        </p:nvSpPr>
        <p:spPr>
          <a:xfrm rot="-6070798" flipV="1">
            <a:off x="1340310" y="-3471795"/>
            <a:ext cx="3274223" cy="6340925"/>
          </a:xfrm>
          <a:custGeom>
            <a:avLst/>
            <a:gdLst/>
            <a:ahLst/>
            <a:cxnLst/>
            <a:rect l="l" t="t" r="r" b="b"/>
            <a:pathLst>
              <a:path w="3274223" h="6340925">
                <a:moveTo>
                  <a:pt x="0" y="6340926"/>
                </a:moveTo>
                <a:lnTo>
                  <a:pt x="3274223" y="6340926"/>
                </a:lnTo>
                <a:lnTo>
                  <a:pt x="3274223" y="0"/>
                </a:lnTo>
                <a:lnTo>
                  <a:pt x="0" y="0"/>
                </a:lnTo>
                <a:lnTo>
                  <a:pt x="0" y="634092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682079">
            <a:off x="-4831978" y="-3088623"/>
            <a:ext cx="6912094" cy="7162791"/>
          </a:xfrm>
          <a:custGeom>
            <a:avLst/>
            <a:gdLst/>
            <a:ahLst/>
            <a:cxnLst/>
            <a:rect l="l" t="t" r="r" b="b"/>
            <a:pathLst>
              <a:path w="6912094" h="7162791">
                <a:moveTo>
                  <a:pt x="0" y="0"/>
                </a:moveTo>
                <a:lnTo>
                  <a:pt x="6912094" y="0"/>
                </a:lnTo>
                <a:lnTo>
                  <a:pt x="6912094" y="7162791"/>
                </a:lnTo>
                <a:lnTo>
                  <a:pt x="0" y="71627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73634">
            <a:off x="6039236" y="8257940"/>
            <a:ext cx="2476481" cy="1095843"/>
          </a:xfrm>
          <a:custGeom>
            <a:avLst/>
            <a:gdLst/>
            <a:ahLst/>
            <a:cxnLst/>
            <a:rect l="l" t="t" r="r" b="b"/>
            <a:pathLst>
              <a:path w="2476481" h="1095843">
                <a:moveTo>
                  <a:pt x="0" y="0"/>
                </a:moveTo>
                <a:lnTo>
                  <a:pt x="2476481" y="0"/>
                </a:lnTo>
                <a:lnTo>
                  <a:pt x="2476481" y="1095842"/>
                </a:lnTo>
                <a:lnTo>
                  <a:pt x="0" y="10958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920351">
            <a:off x="14684781" y="1120197"/>
            <a:ext cx="2508564" cy="570698"/>
          </a:xfrm>
          <a:custGeom>
            <a:avLst/>
            <a:gdLst/>
            <a:ahLst/>
            <a:cxnLst/>
            <a:rect l="l" t="t" r="r" b="b"/>
            <a:pathLst>
              <a:path w="2508564" h="570698">
                <a:moveTo>
                  <a:pt x="0" y="0"/>
                </a:moveTo>
                <a:lnTo>
                  <a:pt x="2508565" y="0"/>
                </a:lnTo>
                <a:lnTo>
                  <a:pt x="2508565" y="570698"/>
                </a:lnTo>
                <a:lnTo>
                  <a:pt x="0" y="5706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721662" y="1845184"/>
            <a:ext cx="6889999" cy="8284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335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dirty="0"/>
              <a:t>Updated the route method to handle both GET and POST requests</a:t>
            </a:r>
            <a:r>
              <a:rPr lang="en-US" sz="2400" dirty="0" smtClean="0"/>
              <a:t>.</a:t>
            </a:r>
          </a:p>
          <a:p>
            <a:pPr marL="457200" lvl="0" indent="-457200">
              <a:lnSpc>
                <a:spcPts val="335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dirty="0" smtClean="0"/>
              <a:t>Changed </a:t>
            </a:r>
            <a:r>
              <a:rPr lang="en-US" sz="2400" dirty="0"/>
              <a:t>the submit button type to "submit" in the HTML form. </a:t>
            </a:r>
            <a:endParaRPr lang="en-US" sz="2400" dirty="0" smtClean="0"/>
          </a:p>
          <a:p>
            <a:pPr marL="457200" lvl="0" indent="-457200">
              <a:lnSpc>
                <a:spcPts val="335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if statement in the index function of the Flask app is used to differentiate between two HTTP methods: GET and POST</a:t>
            </a:r>
            <a:r>
              <a:rPr lang="en-US" sz="2400" dirty="0" smtClean="0"/>
              <a:t>.</a:t>
            </a:r>
          </a:p>
          <a:p>
            <a:pPr marL="457200" lvl="0" indent="-457200">
              <a:lnSpc>
                <a:spcPts val="335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 smtClean="0"/>
              <a:t>GET </a:t>
            </a:r>
            <a:r>
              <a:rPr lang="en-US" sz="2400" b="1" dirty="0"/>
              <a:t>request:</a:t>
            </a:r>
            <a:r>
              <a:rPr lang="en-US" sz="2400" dirty="0"/>
              <a:t> When you initially visit the page by entering the URL in the browser or clicking a link, it sends a GET request. In this case, the index function checks if the request method is GET and renders the template with the existing notes</a:t>
            </a:r>
            <a:r>
              <a:rPr lang="en-US" sz="2400" dirty="0" smtClean="0"/>
              <a:t>.</a:t>
            </a:r>
          </a:p>
          <a:p>
            <a:pPr marL="457200" lvl="0" indent="-457200">
              <a:lnSpc>
                <a:spcPts val="335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b="1" dirty="0" smtClean="0"/>
              <a:t>POST </a:t>
            </a:r>
            <a:r>
              <a:rPr lang="en-US" sz="2400" b="1" dirty="0"/>
              <a:t>request:</a:t>
            </a:r>
            <a:r>
              <a:rPr lang="en-US" sz="2400" dirty="0"/>
              <a:t> When you submit the form (by clicking the "Add Note" button), it sends a POST request to the server. The index function checks if the request method is POST and then retrieves the note from the form data using </a:t>
            </a:r>
            <a:r>
              <a:rPr lang="en-US" sz="2400" dirty="0" err="1"/>
              <a:t>request.form.get</a:t>
            </a:r>
            <a:r>
              <a:rPr lang="en-US" sz="2400" dirty="0"/>
              <a:t>("note"). If a note is present, it adds it to the notes list.</a:t>
            </a:r>
            <a:endParaRPr lang="en-US" sz="2400" u="none" strike="noStrike" dirty="0">
              <a:solidFill>
                <a:srgbClr val="2A3C63"/>
              </a:solidFill>
              <a:latin typeface="IBM Plex Serif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1219200" y="1101739"/>
            <a:ext cx="770482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9"/>
              </a:lnSpc>
            </a:pPr>
            <a:r>
              <a:rPr lang="en-US" sz="4399" dirty="0" smtClean="0">
                <a:latin typeface="IBM Plex Serif Italics"/>
              </a:rPr>
              <a:t>INSIGHTS</a:t>
            </a:r>
            <a:endParaRPr lang="en-US" sz="4399" dirty="0">
              <a:latin typeface="IBM Plex Serif Italics"/>
            </a:endParaRPr>
          </a:p>
        </p:txBody>
      </p:sp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215</Words>
  <Application>Microsoft Office PowerPoint</Application>
  <PresentationFormat>Custom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IBM Plex Serif Italics</vt:lpstr>
      <vt:lpstr>IBM Plex Sans</vt:lpstr>
      <vt:lpstr>IBM Plex Serif</vt:lpstr>
      <vt:lpstr>IBM Plex Serif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 Volume 2.2</dc:title>
  <dc:creator>USER</dc:creator>
  <cp:lastModifiedBy>USER</cp:lastModifiedBy>
  <cp:revision>4</cp:revision>
  <dcterms:created xsi:type="dcterms:W3CDTF">2006-08-16T00:00:00Z</dcterms:created>
  <dcterms:modified xsi:type="dcterms:W3CDTF">2024-02-28T05:21:38Z</dcterms:modified>
  <dc:identifier>DAF-DPZg7E0</dc:identifier>
</cp:coreProperties>
</file>